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27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1" r:id="rId22"/>
    <p:sldId id="287" r:id="rId23"/>
    <p:sldId id="288" r:id="rId24"/>
    <p:sldId id="289" r:id="rId25"/>
    <p:sldId id="290" r:id="rId26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28"/>
      <p:bold r:id="rId29"/>
      <p:italic r:id="rId30"/>
      <p:boldItalic r:id="rId31"/>
    </p:embeddedFont>
    <p:embeddedFont>
      <p:font typeface="Arial Black" panose="020B0A04020102020204" pitchFamily="34" charset="0"/>
      <p:bold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9" name="Shape 33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4" name="Shape 47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8" name="Shape 48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1" name="Shape 50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 rot="10800000" flipH="1">
            <a:off x="0" y="4124512"/>
            <a:ext cx="8458200" cy="949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56667" y="1949211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5875078"/>
            <a:ext cx="8686800" cy="69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sz="2400" b="1" i="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sz="2400" b="1" i="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sz="2400" b="1" i="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600"/>
              </a:spcBef>
              <a:buClr>
                <a:schemeClr val="dk2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4400">
                <a:solidFill>
                  <a:srgbClr val="000000"/>
                </a:solidFill>
              </a:rPr>
              <a:t>Persuasive Writing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4400">
                <a:solidFill>
                  <a:srgbClr val="000000"/>
                </a:solidFill>
              </a:rPr>
              <a:t>Presentation 2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3000">
                <a:solidFill>
                  <a:srgbClr val="000000"/>
                </a:solidFill>
              </a:rPr>
              <a:t>Understanding The Audience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 txBox="1"/>
          <p:nvPr/>
        </p:nvSpPr>
        <p:spPr>
          <a:xfrm>
            <a:off x="539750" y="1484312"/>
            <a:ext cx="8135936" cy="1554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need to try to convince your audience that you and they are very similar, sharing parallel ideas and views. 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684212" y="3644900"/>
            <a:ext cx="7848599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way to do this is to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 sense of a shared personal or cultural experience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1547812" y="1700211"/>
            <a:ext cx="6191250" cy="3022599"/>
          </a:xfrm>
          <a:prstGeom prst="rect">
            <a:avLst/>
          </a:prstGeom>
          <a:solidFill>
            <a:srgbClr val="FFFFCC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Five score years ago, a great American, in whose symbolic shadow we stand today, signed the Emancipation Proclamation. This momentous decree came as a great beacon light of hope to millions of Negro slaves who had been seared in the flames of withering injustice. It came as a joyous daybreak to end the long night of their captivity. 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468312" y="260350"/>
            <a:ext cx="8459786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4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</a:t>
            </a:r>
            <a:r>
              <a:rPr lang="en-US" sz="28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wouldn't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this speech have been as effective at an equal right’s rally in France?</a:t>
            </a:r>
          </a:p>
        </p:txBody>
      </p:sp>
      <p:pic>
        <p:nvPicPr>
          <p:cNvPr id="200" name="Shape 2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825" y="1700211"/>
            <a:ext cx="1028700" cy="1371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1" name="Shape 201"/>
          <p:cNvCxnSpPr/>
          <p:nvPr/>
        </p:nvCxnSpPr>
        <p:spPr>
          <a:xfrm rot="10800000" flipH="1">
            <a:off x="1331912" y="2133599"/>
            <a:ext cx="431799" cy="287337"/>
          </a:xfrm>
          <a:prstGeom prst="straightConnector1">
            <a:avLst/>
          </a:prstGeom>
          <a:noFill/>
          <a:ln w="25400" cap="rnd" cmpd="sng">
            <a:solidFill>
              <a:srgbClr val="FF0000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Shape 208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 txBox="1"/>
          <p:nvPr/>
        </p:nvSpPr>
        <p:spPr>
          <a:xfrm>
            <a:off x="684212" y="1341437"/>
            <a:ext cx="7775575" cy="2227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way to make your audience feel as though they have shared experiences with you, is to include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anecdotes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These illustrative ‘real’ stories add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human and personal dimension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can be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irresistible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fascinating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Shape 2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 txBox="1"/>
          <p:nvPr/>
        </p:nvSpPr>
        <p:spPr>
          <a:xfrm>
            <a:off x="755650" y="1268412"/>
            <a:ext cx="7632699" cy="3935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</a:t>
            </a:r>
            <a:r>
              <a:rPr lang="en-US" sz="2800" b="1" i="0" u="none" strike="noStrike" cap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respectful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...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an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appropriate tone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suit your audience and purpose.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</a:t>
            </a:r>
            <a:r>
              <a:rPr lang="en-US" sz="2800" b="1" i="0" u="none" strike="noStrike" cap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generous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...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people often put their own interests first. What can you offer your readers to help them change their mind?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</a:t>
            </a:r>
            <a:r>
              <a:rPr lang="en-US" sz="2800" b="1" i="0" u="none" strike="noStrike" cap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modest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...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one will listen to an arrogant, impolite big-head.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Shape 2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/>
          <p:nvPr/>
        </p:nvSpPr>
        <p:spPr>
          <a:xfrm>
            <a:off x="611187" y="1196975"/>
            <a:ext cx="7848599" cy="3935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</a:t>
            </a:r>
            <a:r>
              <a:rPr lang="en-US" sz="2800" b="1" i="0" u="none" strike="noStrike" cap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personal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...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Persuasion works best when you know your audience well so consider your reader, think about what their current views are and what has brought them to think that way - think about addressing them as a 'friend using the pronoun 'You'.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</a:t>
            </a:r>
            <a:r>
              <a:rPr lang="en-US" sz="2800" b="1" i="0" u="none" strike="noStrike" cap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concerned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...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show that you share your reader's concerns - even if your view is different.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Shape 2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 txBox="1"/>
          <p:nvPr/>
        </p:nvSpPr>
        <p:spPr>
          <a:xfrm>
            <a:off x="611187" y="1196975"/>
            <a:ext cx="7848599" cy="2227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most important persuasive technique is to sound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authentic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passionate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(as if you really mean what you say!) and this requires a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confident tone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sound like you are sincere and believable. </a:t>
            </a:r>
          </a:p>
        </p:txBody>
      </p:sp>
      <p:sp>
        <p:nvSpPr>
          <p:cNvPr id="246" name="Shape 246"/>
          <p:cNvSpPr/>
          <p:nvPr/>
        </p:nvSpPr>
        <p:spPr>
          <a:xfrm>
            <a:off x="684212" y="3644900"/>
            <a:ext cx="7877175" cy="1228724"/>
          </a:xfrm>
          <a:prstGeom prst="rect">
            <a:avLst/>
          </a:prstGeom>
          <a:solidFill>
            <a:srgbClr val="00FF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Shape 2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Shape 253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 txBox="1"/>
          <p:nvPr/>
        </p:nvSpPr>
        <p:spPr>
          <a:xfrm>
            <a:off x="539750" y="1268412"/>
            <a:ext cx="8064499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words have connotations that evoke an emotional response.</a:t>
            </a:r>
          </a:p>
        </p:txBody>
      </p:sp>
      <p:pic>
        <p:nvPicPr>
          <p:cNvPr id="258" name="Shape 2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" y="2133600"/>
            <a:ext cx="2163761" cy="31686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Callout 1"/>
          <p:cNvSpPr/>
          <p:nvPr/>
        </p:nvSpPr>
        <p:spPr>
          <a:xfrm>
            <a:off x="3318235" y="2743200"/>
            <a:ext cx="5015060" cy="1894788"/>
          </a:xfrm>
          <a:prstGeom prst="wedgeEllipseCallou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dirty="0">
                <a:solidFill>
                  <a:schemeClr val="dk1"/>
                </a:solidFill>
              </a:rPr>
              <a:t>Consider the difference between the words   </a:t>
            </a:r>
            <a:r>
              <a:rPr lang="en-US" sz="2200" b="1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building</a:t>
            </a:r>
            <a:r>
              <a:rPr lang="en-US" sz="2200" b="1" dirty="0">
                <a:solidFill>
                  <a:schemeClr val="dk1"/>
                </a:solidFill>
              </a:rPr>
              <a:t>, </a:t>
            </a:r>
            <a:r>
              <a:rPr lang="en-US" sz="2200" b="1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house</a:t>
            </a:r>
            <a:r>
              <a:rPr lang="en-US" sz="2200" b="1" dirty="0">
                <a:solidFill>
                  <a:schemeClr val="dk1"/>
                </a:solidFill>
                <a:ea typeface="Comic Sans MS"/>
              </a:rPr>
              <a:t> </a:t>
            </a:r>
            <a:r>
              <a:rPr lang="en-US" sz="2200" dirty="0">
                <a:solidFill>
                  <a:schemeClr val="dk1"/>
                </a:solidFill>
              </a:rPr>
              <a:t>and</a:t>
            </a:r>
            <a:r>
              <a:rPr lang="en-US" sz="2200" b="1" dirty="0">
                <a:solidFill>
                  <a:schemeClr val="dk1"/>
                </a:solidFill>
              </a:rPr>
              <a:t> </a:t>
            </a:r>
            <a:r>
              <a:rPr lang="en-US" sz="2200" b="1" dirty="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</a:t>
            </a:r>
            <a:r>
              <a:rPr lang="en-US" sz="2200" dirty="0">
                <a:solidFill>
                  <a:schemeClr val="dk1"/>
                </a:solidFill>
              </a:rPr>
              <a:t>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Shape 2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Shape 266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755650" y="1412875"/>
            <a:ext cx="7704136" cy="1373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words all come from the same semantic field, with similar denotations, however, the connotations of words are very different.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611187" y="2997200"/>
            <a:ext cx="7993062" cy="2227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we often have an emotional association to words, our choice of vocabulary can be a powerful tool for persuasion. We can use words to make our audience feel guilty about a situation, angry and even hopeful.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Shape 2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Shape 278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 txBox="1"/>
          <p:nvPr/>
        </p:nvSpPr>
        <p:spPr>
          <a:xfrm>
            <a:off x="1692275" y="1125537"/>
            <a:ext cx="7169149" cy="4219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l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Old man hit by robbers</a:t>
            </a:r>
          </a:p>
          <a:p>
            <a:pPr marL="0" marR="0" lvl="0" indent="342900" algn="l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hundred peasants killed by troops</a:t>
            </a:r>
          </a:p>
          <a:p>
            <a:pPr marL="0" marR="0" lvl="0" indent="342900" algn="l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 seats cut by teenagers</a:t>
            </a:r>
          </a:p>
          <a:p>
            <a:pPr marL="0" marR="0" lvl="0" indent="342900" algn="l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House prices fall throughout the country</a:t>
            </a:r>
          </a:p>
          <a:p>
            <a:pPr marL="0" marR="0" lvl="0" indent="342900" algn="l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Shortage of money creates problems in schools</a:t>
            </a:r>
          </a:p>
          <a:p>
            <a:pPr marL="0" marR="0" lvl="0" indent="342900" algn="l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Trouble on roads after snow fall</a:t>
            </a:r>
          </a:p>
          <a:p>
            <a:pPr marL="0" marR="0" lvl="0" indent="342900" algn="l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Player hits referee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 txBox="1"/>
          <p:nvPr/>
        </p:nvSpPr>
        <p:spPr>
          <a:xfrm rot="-5400000">
            <a:off x="-1510506" y="2310606"/>
            <a:ext cx="4895850" cy="1373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4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‘Improve’ </a:t>
            </a:r>
            <a:r>
              <a:rPr lang="en-US" sz="2800" b="1" i="1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least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1" i="0" u="sng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these headlines by making them more emotive.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Shape 3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Shape 304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07" name="Shape 3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" y="260350"/>
            <a:ext cx="1800225" cy="11303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Shape 308"/>
          <p:cNvSpPr txBox="1"/>
          <p:nvPr/>
        </p:nvSpPr>
        <p:spPr>
          <a:xfrm>
            <a:off x="827087" y="1844675"/>
            <a:ext cx="7705724" cy="1554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three areas should you attempt to appeal to when trying to get </a:t>
            </a:r>
            <a:r>
              <a:rPr lang="en-US" sz="3200" b="1" i="0" u="none" strike="noStrike" cap="none" dirty="0" smtClea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audience </a:t>
            </a:r>
            <a:r>
              <a:rPr lang="en-US" sz="3200" b="1" i="0" u="none" strike="noStrike" cap="none" dirty="0" smtClea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your 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side?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396862" y="5501550"/>
            <a:ext cx="5976900" cy="926999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 rot="10800000">
            <a:off x="396850" y="965850"/>
            <a:ext cx="358799" cy="4535699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/>
          <p:nvPr/>
        </p:nvSpPr>
        <p:spPr>
          <a:xfrm>
            <a:off x="755650" y="965800"/>
            <a:ext cx="2852999" cy="4535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1"/>
                </a:solidFill>
              </a:rPr>
              <a:t>e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motive language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1"/>
                </a:solidFill>
              </a:rPr>
              <a:t>rhetorical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questions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1"/>
                </a:solidFill>
              </a:rPr>
              <a:t>s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ay again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1"/>
                </a:solidFill>
              </a:rPr>
              <a:t>undermine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opposing views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1"/>
                </a:solidFill>
              </a:rPr>
              <a:t>anecdote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1"/>
                </a:solidFill>
              </a:rPr>
              <a:t>direct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address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1"/>
                </a:solidFill>
              </a:rPr>
              <a:t>exaggeration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2627300" y="3670250"/>
            <a:ext cx="4392600" cy="829499"/>
          </a:xfrm>
          <a:prstGeom prst="rect">
            <a:avLst/>
          </a:prstGeom>
          <a:solidFill>
            <a:srgbClr val="FFFF99">
              <a:alpha val="45490"/>
            </a:srgbClr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Including lists of three items/reasons in your writing.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6516675" y="260350"/>
            <a:ext cx="2376600" cy="1303799"/>
          </a:xfrm>
          <a:prstGeom prst="rect">
            <a:avLst/>
          </a:prstGeom>
          <a:solidFill>
            <a:srgbClr val="CCFFFF">
              <a:alpha val="42745"/>
            </a:srgbClr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 to get your audience thinking – they don’t require an answer.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843200" y="260350"/>
            <a:ext cx="3455999" cy="1303799"/>
          </a:xfrm>
          <a:prstGeom prst="rect">
            <a:avLst/>
          </a:prstGeom>
          <a:solidFill>
            <a:srgbClr val="CC99FF">
              <a:alpha val="28627"/>
            </a:srgbClr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Involve your audience by speaking to them directly using personal pronouns and shared experiences.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2843200" y="1628775"/>
            <a:ext cx="2952600" cy="783299"/>
          </a:xfrm>
          <a:prstGeom prst="rect">
            <a:avLst/>
          </a:prstGeom>
          <a:solidFill>
            <a:srgbClr val="FF99CC">
              <a:alpha val="39607"/>
            </a:srgbClr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Including little stories to illustrate a point.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940425" y="1628775"/>
            <a:ext cx="2952600" cy="783299"/>
          </a:xfrm>
          <a:prstGeom prst="rect">
            <a:avLst/>
          </a:prstGeom>
          <a:solidFill>
            <a:srgbClr val="0000FF">
              <a:alpha val="31764"/>
            </a:srgbClr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Destroy/criticise the opposing  argument.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5508625" y="2565400"/>
            <a:ext cx="3311400" cy="1014899"/>
          </a:xfrm>
          <a:prstGeom prst="rect">
            <a:avLst/>
          </a:prstGeom>
          <a:solidFill>
            <a:srgbClr val="FF6600">
              <a:alpha val="38431"/>
            </a:srgbClr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Words, phrases and imagery that arouse an emotional response.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3563925" y="2475925"/>
            <a:ext cx="1800299" cy="1104299"/>
          </a:xfrm>
          <a:prstGeom prst="rect">
            <a:avLst/>
          </a:prstGeom>
          <a:solidFill>
            <a:srgbClr val="00FF00">
              <a:alpha val="24705"/>
            </a:srgbClr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900"/>
              </a:spcBef>
              <a:buClr>
                <a:schemeClr val="dk1"/>
              </a:buClr>
              <a:buFont typeface="Arial"/>
              <a:buNone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Being over-the-top to get a point across.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2411400" y="4581525"/>
            <a:ext cx="4608600" cy="783299"/>
          </a:xfrm>
          <a:prstGeom prst="rect">
            <a:avLst/>
          </a:prstGeom>
          <a:solidFill>
            <a:srgbClr val="FF0000">
              <a:alpha val="17647"/>
            </a:srgbClr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Repeating the same word, phrase or idea more than once for emphasis.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Shape 3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Shape 315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18" name="Shape 3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24686" y="260350"/>
            <a:ext cx="2119312" cy="2176462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Shape 319"/>
          <p:cNvSpPr/>
          <p:nvPr/>
        </p:nvSpPr>
        <p:spPr>
          <a:xfrm>
            <a:off x="755650" y="692150"/>
            <a:ext cx="7056437" cy="1008062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 txBox="1"/>
          <p:nvPr/>
        </p:nvSpPr>
        <p:spPr>
          <a:xfrm>
            <a:off x="684212" y="1989136"/>
            <a:ext cx="6911974" cy="1373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distinction between writing to persuade and writing to argue is incredibly subtle.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755650" y="3500437"/>
            <a:ext cx="7599361" cy="1373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both cases you need to present a supported written argument.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the difference when writing to persuade?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Shape 3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Shape 342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45" name="Shape 3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88911"/>
            <a:ext cx="1968499" cy="2376486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Shape 346"/>
          <p:cNvSpPr/>
          <p:nvPr/>
        </p:nvSpPr>
        <p:spPr>
          <a:xfrm>
            <a:off x="2771775" y="0"/>
            <a:ext cx="6121400" cy="2519361"/>
          </a:xfrm>
          <a:prstGeom prst="cloudCallout">
            <a:avLst>
              <a:gd name="adj1" fmla="val 4980"/>
              <a:gd name="adj2" fmla="val -8493"/>
            </a:avLst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3671885" y="755649"/>
            <a:ext cx="4319587" cy="1008062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8" name="Shape 348"/>
          <p:cNvSpPr/>
          <p:nvPr/>
        </p:nvSpPr>
        <p:spPr>
          <a:xfrm>
            <a:off x="2195511" y="1341437"/>
            <a:ext cx="647700" cy="358775"/>
          </a:xfrm>
          <a:prstGeom prst="ellipse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/>
          <p:nvPr/>
        </p:nvSpPr>
        <p:spPr>
          <a:xfrm>
            <a:off x="1908175" y="1196975"/>
            <a:ext cx="215899" cy="144462"/>
          </a:xfrm>
          <a:prstGeom prst="ellipse">
            <a:avLst/>
          </a:prstGeom>
          <a:solidFill>
            <a:schemeClr val="l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1979611" y="2636836"/>
            <a:ext cx="576262" cy="288925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 txBox="1"/>
          <p:nvPr/>
        </p:nvSpPr>
        <p:spPr>
          <a:xfrm>
            <a:off x="2843211" y="2492375"/>
            <a:ext cx="5976936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Introduce it.</a:t>
            </a:r>
          </a:p>
        </p:txBody>
      </p:sp>
      <p:sp>
        <p:nvSpPr>
          <p:cNvPr id="352" name="Shape 352"/>
          <p:cNvSpPr/>
          <p:nvPr/>
        </p:nvSpPr>
        <p:spPr>
          <a:xfrm>
            <a:off x="1979611" y="3213100"/>
            <a:ext cx="576262" cy="288925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 txBox="1"/>
          <p:nvPr/>
        </p:nvSpPr>
        <p:spPr>
          <a:xfrm>
            <a:off x="2771775" y="3068636"/>
            <a:ext cx="46085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 it.</a:t>
            </a:r>
          </a:p>
        </p:txBody>
      </p:sp>
      <p:sp>
        <p:nvSpPr>
          <p:cNvPr id="354" name="Shape 354"/>
          <p:cNvSpPr/>
          <p:nvPr/>
        </p:nvSpPr>
        <p:spPr>
          <a:xfrm>
            <a:off x="2051050" y="3789362"/>
            <a:ext cx="576262" cy="288925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5" name="Shape 355"/>
          <p:cNvSpPr txBox="1"/>
          <p:nvPr/>
        </p:nvSpPr>
        <p:spPr>
          <a:xfrm>
            <a:off x="2771775" y="3644900"/>
            <a:ext cx="3960811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Justify it.</a:t>
            </a:r>
          </a:p>
        </p:txBody>
      </p:sp>
      <p:sp>
        <p:nvSpPr>
          <p:cNvPr id="356" name="Shape 356"/>
          <p:cNvSpPr/>
          <p:nvPr/>
        </p:nvSpPr>
        <p:spPr>
          <a:xfrm>
            <a:off x="2051050" y="4365625"/>
            <a:ext cx="576262" cy="288925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7" name="Shape 357"/>
          <p:cNvSpPr txBox="1"/>
          <p:nvPr/>
        </p:nvSpPr>
        <p:spPr>
          <a:xfrm>
            <a:off x="2771775" y="4221162"/>
            <a:ext cx="46085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Drive it home.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" name="Shape 4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Shape 463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5" name="Shape 465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/>
          <p:nvPr/>
        </p:nvSpPr>
        <p:spPr>
          <a:xfrm>
            <a:off x="539750" y="260350"/>
            <a:ext cx="6265861" cy="720724"/>
          </a:xfrm>
          <a:prstGeom prst="rect">
            <a:avLst/>
          </a:prstGeom>
          <a:solidFill>
            <a:srgbClr val="000099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67" name="Shape 4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4386" y="0"/>
            <a:ext cx="1800225" cy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468" name="Shape 468"/>
          <p:cNvSpPr txBox="1"/>
          <p:nvPr/>
        </p:nvSpPr>
        <p:spPr>
          <a:xfrm>
            <a:off x="323850" y="1412875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640"/>
              </a:spcBef>
              <a:buClr>
                <a:schemeClr val="dk1"/>
              </a:buClr>
              <a:buSzPct val="59375"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Sound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confident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60960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</a:p>
        </p:txBody>
      </p:sp>
      <p:sp>
        <p:nvSpPr>
          <p:cNvPr id="469" name="Shape 469"/>
          <p:cNvSpPr/>
          <p:nvPr/>
        </p:nvSpPr>
        <p:spPr>
          <a:xfrm>
            <a:off x="827087" y="2420936"/>
            <a:ext cx="576262" cy="288925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 txBox="1"/>
          <p:nvPr/>
        </p:nvSpPr>
        <p:spPr>
          <a:xfrm>
            <a:off x="1692275" y="2349500"/>
            <a:ext cx="4572000" cy="2041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Certainly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The fact is that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There is no doubt that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Clearly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6" name="Shape 4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477" name="Shape 477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8" name="Shape 478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539750" y="260350"/>
            <a:ext cx="6265861" cy="720724"/>
          </a:xfrm>
          <a:prstGeom prst="rect">
            <a:avLst/>
          </a:prstGeom>
          <a:solidFill>
            <a:srgbClr val="000099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81" name="Shape 4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4386" y="0"/>
            <a:ext cx="1800225" cy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482" name="Shape 482"/>
          <p:cNvSpPr txBox="1"/>
          <p:nvPr/>
        </p:nvSpPr>
        <p:spPr>
          <a:xfrm>
            <a:off x="539750" y="1412875"/>
            <a:ext cx="7991475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622300" algn="l" rtl="0">
              <a:spcBef>
                <a:spcPts val="640"/>
              </a:spcBef>
              <a:buClr>
                <a:schemeClr val="dk1"/>
              </a:buClr>
              <a:buSzPct val="100000"/>
              <a:buFont typeface="Comic Sans MS"/>
              <a:buAutoNum type="arabicPeriod" startAt="2"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poetic and descriptive techniques such as alliteration.</a:t>
            </a:r>
          </a:p>
        </p:txBody>
      </p:sp>
      <p:pic>
        <p:nvPicPr>
          <p:cNvPr id="483" name="Shape 4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16012" y="2924175"/>
            <a:ext cx="1279524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484" name="Shape 484"/>
          <p:cNvSpPr txBox="1"/>
          <p:nvPr/>
        </p:nvSpPr>
        <p:spPr>
          <a:xfrm>
            <a:off x="2627311" y="3213100"/>
            <a:ext cx="45720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3200" b="1" i="0" u="sng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3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ood news is that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sng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3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reed is </a:t>
            </a:r>
            <a:r>
              <a:rPr lang="en-US" sz="3200" b="1" i="0" u="sng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3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ood.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0" name="Shape 4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491" name="Shape 491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/>
          <p:cNvSpPr/>
          <p:nvPr/>
        </p:nvSpPr>
        <p:spPr>
          <a:xfrm>
            <a:off x="539750" y="260350"/>
            <a:ext cx="6265861" cy="720724"/>
          </a:xfrm>
          <a:prstGeom prst="rect">
            <a:avLst/>
          </a:prstGeom>
          <a:solidFill>
            <a:srgbClr val="000099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95" name="Shape 4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4386" y="0"/>
            <a:ext cx="1800225" cy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496" name="Shape 496"/>
          <p:cNvSpPr txBox="1"/>
          <p:nvPr/>
        </p:nvSpPr>
        <p:spPr>
          <a:xfrm>
            <a:off x="468312" y="1557337"/>
            <a:ext cx="8135936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711200" algn="l" rtl="0">
              <a:spcBef>
                <a:spcPts val="640"/>
              </a:spcBef>
              <a:buClr>
                <a:schemeClr val="dk1"/>
              </a:buClr>
              <a:buSzPct val="100000"/>
              <a:buFont typeface="Comic Sans MS"/>
              <a:buAutoNum type="arabicPeriod" startAt="3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Generalise – focus away from specific details onto general truths.</a:t>
            </a:r>
          </a:p>
        </p:txBody>
      </p:sp>
      <p:sp>
        <p:nvSpPr>
          <p:cNvPr id="497" name="Shape 497"/>
          <p:cNvSpPr/>
          <p:nvPr/>
        </p:nvSpPr>
        <p:spPr>
          <a:xfrm>
            <a:off x="2051050" y="2997200"/>
            <a:ext cx="4897436" cy="1800225"/>
          </a:xfrm>
          <a:prstGeom prst="wedgeRoundRectCallout">
            <a:avLst>
              <a:gd name="adj1" fmla="val 385"/>
              <a:gd name="adj2" fmla="val 26667"/>
              <a:gd name="adj3" fmla="val 0"/>
            </a:avLst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After all, surely we all want to be accepted.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3" name="Shape 5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504" name="Shape 504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5" name="Shape 505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/>
          <p:nvPr/>
        </p:nvSpPr>
        <p:spPr>
          <a:xfrm>
            <a:off x="539750" y="260350"/>
            <a:ext cx="6265861" cy="720724"/>
          </a:xfrm>
          <a:prstGeom prst="rect">
            <a:avLst/>
          </a:prstGeom>
          <a:solidFill>
            <a:srgbClr val="000099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08" name="Shape 5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4386" y="0"/>
            <a:ext cx="1800225" cy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509" name="Shape 509"/>
          <p:cNvSpPr txBox="1"/>
          <p:nvPr/>
        </p:nvSpPr>
        <p:spPr>
          <a:xfrm>
            <a:off x="323850" y="1484312"/>
            <a:ext cx="8353425" cy="873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800100" algn="l" rtl="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omic Sans MS"/>
              <a:buAutoNum type="arabicPeriod" startAt="4"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End on a question to make the reader think.</a:t>
            </a:r>
          </a:p>
        </p:txBody>
      </p:sp>
      <p:pic>
        <p:nvPicPr>
          <p:cNvPr id="510" name="Shape 5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9750" y="3860800"/>
            <a:ext cx="1263649" cy="162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11" name="Shape 511"/>
          <p:cNvSpPr/>
          <p:nvPr/>
        </p:nvSpPr>
        <p:spPr>
          <a:xfrm>
            <a:off x="2916236" y="2205036"/>
            <a:ext cx="5903911" cy="3024187"/>
          </a:xfrm>
          <a:prstGeom prst="cloudCallout">
            <a:avLst>
              <a:gd name="adj1" fmla="val -4432"/>
              <a:gd name="adj2" fmla="val 15103"/>
            </a:avLst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Think for a moment.  Wouldn’t you be happier if everything in life was this simple?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395287" y="1557337"/>
            <a:ext cx="8353425" cy="2041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you set out to persuade someone, you want them to accept your opinion on an issue: 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want to change that person's mind to your way of thinking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395287" y="1412875"/>
            <a:ext cx="8424862" cy="2528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means that 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need to be very aware of your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audience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you want to be forging a link with them by establishing a common goal, </a:t>
            </a:r>
            <a:r>
              <a:rPr lang="en-US" sz="3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irritating them by completely ignoring their needs.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250825" y="0"/>
            <a:ext cx="8569325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three areas we should attempt to appeal to when trying to get our audience on side: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825" y="1052512"/>
            <a:ext cx="560387" cy="792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9386" y="2636836"/>
            <a:ext cx="560387" cy="792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9386" y="4221162"/>
            <a:ext cx="560387" cy="79216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900112" y="1052512"/>
            <a:ext cx="7993062" cy="1343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APPEAL TO REASON</a:t>
            </a:r>
            <a:b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people believe themselves to be reasonable, so appealing to a person's sense of reason is the most effective means of convincing them to change their way of thinking ('If we don't do this... then... ). 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900112" y="2636836"/>
            <a:ext cx="8243886" cy="1343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APPEAL TO CHARACTER</a:t>
            </a:r>
            <a:b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all share certain common ideas of what is just and fair! Appealing your audience’s sense of what is right and fair can be a powerful persuasive device, e.g. 'Like you, I share a sense of horror and repulsion at what is happening...'. 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827087" y="4149725"/>
            <a:ext cx="7921624" cy="1343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APPEAL TO EMOTIONS</a:t>
            </a:r>
            <a:b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Persuasion often succeeds by the careful and considered use of emotion - especially showing how passionate you feel for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point of view.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2339975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468312" y="981075"/>
            <a:ext cx="8280399" cy="191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Recognise that your audience feel they hold a reasonable view already, but try to dissuade that view by showing </a:t>
            </a:r>
            <a:r>
              <a:rPr lang="en-US" sz="2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much more reasonable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your own position is. 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evidence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support your ideas to suggest that they are reasonable and logical. 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468312" y="3789362"/>
            <a:ext cx="8064499" cy="1554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you are being persuasive, and not writing to argue, you do not have to provide entirely ‘neutral’ facts.</a:t>
            </a:r>
          </a:p>
        </p:txBody>
      </p:sp>
      <p:sp>
        <p:nvSpPr>
          <p:cNvPr id="138" name="Shape 138"/>
          <p:cNvSpPr/>
          <p:nvPr/>
        </p:nvSpPr>
        <p:spPr>
          <a:xfrm>
            <a:off x="3919983" y="2765568"/>
            <a:ext cx="2665799" cy="794400"/>
          </a:xfrm>
          <a:prstGeom prst="rect">
            <a:avLst/>
          </a:prstGeom>
          <a:solidFill>
            <a:srgbClr val="00FF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287" y="1125537"/>
            <a:ext cx="2733674" cy="38893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3492500" y="1125537"/>
            <a:ext cx="4781550" cy="2143125"/>
          </a:xfrm>
          <a:prstGeom prst="rect">
            <a:avLst/>
          </a:prstGeom>
          <a:solidFill>
            <a:srgbClr val="FFFFFF"/>
          </a:solidFill>
          <a:ln w="9525" cap="rnd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200000"/>
              </a:lnSpc>
              <a:spcBef>
                <a:spcPts val="0"/>
              </a:spcBef>
              <a:buNone/>
            </a:pPr>
            <a:endParaRPr lang="en-US" sz="700" dirty="0" smtClean="0">
              <a:latin typeface="Arial Black" panose="020B0A04020102020204" pitchFamily="34" charset="0"/>
            </a:endParaRPr>
          </a:p>
          <a:p>
            <a:pPr lvl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Arial Black" panose="020B0A04020102020204" pitchFamily="34" charset="0"/>
              </a:rPr>
              <a:t>Every year, hundreds of thousands of calves like this one are separated from their mothers within days of birth.</a:t>
            </a:r>
            <a:endParaRPr sz="1600" dirty="0">
              <a:latin typeface="Arial Black" panose="020B0A04020102020204" pitchFamily="34" charset="0"/>
            </a:endParaRPr>
          </a:p>
        </p:txBody>
      </p:sp>
      <p:cxnSp>
        <p:nvCxnSpPr>
          <p:cNvPr id="151" name="Shape 151"/>
          <p:cNvCxnSpPr/>
          <p:nvPr/>
        </p:nvCxnSpPr>
        <p:spPr>
          <a:xfrm rot="10800000" flipH="1">
            <a:off x="1476375" y="1844674"/>
            <a:ext cx="2376487" cy="647700"/>
          </a:xfrm>
          <a:prstGeom prst="straightConnector1">
            <a:avLst/>
          </a:prstGeom>
          <a:noFill/>
          <a:ln w="38100" cap="rnd" cmpd="sng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52" name="Shape 152"/>
          <p:cNvSpPr txBox="1"/>
          <p:nvPr/>
        </p:nvSpPr>
        <p:spPr>
          <a:xfrm>
            <a:off x="3276600" y="3500437"/>
            <a:ext cx="5327649" cy="1587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a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can be tested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ctr" rtl="0">
              <a:spcBef>
                <a:spcPts val="14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However, it is also still very emotive, why?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468312" y="981075"/>
            <a:ext cx="8207375" cy="4448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an effective way of appealing to your audience’s sense of reason, while still presenting your view as the only correct view, is to use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emotive facts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rather than objective ones.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120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050" b="0" i="1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12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However, do not overuse this as it can make you seem untrustworthy/insincere.)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4" name="Shape 164"/>
          <p:cNvSpPr/>
          <p:nvPr/>
        </p:nvSpPr>
        <p:spPr>
          <a:xfrm>
            <a:off x="1042987" y="3716337"/>
            <a:ext cx="7400924" cy="523874"/>
          </a:xfrm>
          <a:prstGeom prst="rect">
            <a:avLst/>
          </a:prstGeom>
          <a:solidFill>
            <a:srgbClr val="00FF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486" y="4941887"/>
            <a:ext cx="1979611" cy="1724024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/>
          <p:nvPr/>
        </p:nvSpPr>
        <p:spPr>
          <a:xfrm rot="-5400000">
            <a:off x="7075486" y="5605461"/>
            <a:ext cx="896937" cy="287337"/>
          </a:xfrm>
          <a:prstGeom prst="rect">
            <a:avLst/>
          </a:prstGeom>
          <a:solidFill>
            <a:schemeClr val="lt1"/>
          </a:solidFill>
          <a:ln w="9525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101011" y="6021387"/>
            <a:ext cx="1042986" cy="319087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827087" y="5445125"/>
            <a:ext cx="5976936" cy="927100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2411411" y="260350"/>
            <a:ext cx="4381500" cy="647700"/>
          </a:xfrm>
          <a:prstGeom prst="rect">
            <a:avLst/>
          </a:prstGeom>
          <a:solidFill>
            <a:srgbClr val="FF0000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 txBox="1"/>
          <p:nvPr/>
        </p:nvSpPr>
        <p:spPr>
          <a:xfrm>
            <a:off x="468312" y="1125537"/>
            <a:ext cx="8207375" cy="180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work for The Vegetarian Society, you are trying to persuade people that turkey farming is cruel. See if you can improve the following facts by making them more emotive. 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827087" y="3208336"/>
            <a:ext cx="7343775" cy="1562099"/>
          </a:xfrm>
          <a:prstGeom prst="rect">
            <a:avLst/>
          </a:prstGeom>
          <a:solidFill>
            <a:srgbClr val="FFFF00"/>
          </a:solidFill>
          <a:ln w="9525" cap="rnd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Approximately 10 million turkeys are killed in November/December. In the wild, turkeys could live up to 10 years; farmed turkeys are usually killed between the ages of 12 and 26 weeks.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1056</Words>
  <Application>Microsoft Office PowerPoint</Application>
  <PresentationFormat>On-screen Show (4:3)</PresentationFormat>
  <Paragraphs>117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Comic Sans MS</vt:lpstr>
      <vt:lpstr>Wingdings</vt:lpstr>
      <vt:lpstr>Arial</vt:lpstr>
      <vt:lpstr>Courier New</vt:lpstr>
      <vt:lpstr>Arial Black</vt:lpstr>
      <vt:lpstr>Custom Theme</vt:lpstr>
      <vt:lpstr>Persuasive Writing Presentation 2 Understanding The Audience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Writing Presentation 2 Understanding The Audience</dc:title>
  <dc:creator>Mary Leyendecker</dc:creator>
  <cp:lastModifiedBy>Mary Leyendecker</cp:lastModifiedBy>
  <cp:revision>6</cp:revision>
  <dcterms:modified xsi:type="dcterms:W3CDTF">2016-12-02T21:23:26Z</dcterms:modified>
</cp:coreProperties>
</file>